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474" r:id="rId3"/>
    <p:sldId id="475" r:id="rId4"/>
    <p:sldId id="477" r:id="rId5"/>
    <p:sldId id="476" r:id="rId6"/>
    <p:sldId id="478" r:id="rId7"/>
    <p:sldId id="479" r:id="rId8"/>
    <p:sldId id="480" r:id="rId9"/>
    <p:sldId id="358" r:id="rId10"/>
    <p:sldId id="337" r:id="rId11"/>
    <p:sldId id="340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473" r:id="rId36"/>
    <p:sldId id="415" r:id="rId37"/>
    <p:sldId id="416" r:id="rId38"/>
    <p:sldId id="420" r:id="rId39"/>
    <p:sldId id="419" r:id="rId40"/>
    <p:sldId id="418" r:id="rId41"/>
    <p:sldId id="417" r:id="rId42"/>
    <p:sldId id="421" r:id="rId43"/>
    <p:sldId id="423" r:id="rId44"/>
    <p:sldId id="422" r:id="rId45"/>
    <p:sldId id="424" r:id="rId46"/>
    <p:sldId id="425" r:id="rId47"/>
    <p:sldId id="435" r:id="rId48"/>
    <p:sldId id="482" r:id="rId49"/>
    <p:sldId id="483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84" r:id="rId60"/>
    <p:sldId id="485" r:id="rId61"/>
    <p:sldId id="449" r:id="rId62"/>
    <p:sldId id="446" r:id="rId63"/>
    <p:sldId id="447" r:id="rId64"/>
    <p:sldId id="448" r:id="rId65"/>
    <p:sldId id="400" r:id="rId66"/>
    <p:sldId id="364" r:id="rId67"/>
    <p:sldId id="363" r:id="rId68"/>
    <p:sldId id="275" r:id="rId6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E23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12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D98AE-9DC4-440D-8E4D-00944125B066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1BA8B-B0A8-422D-80CC-5BD17D104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1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BA8B-B0A8-422D-80CC-5BD17D104D9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2024/2/2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gtwang.org/useful-tools/labelimg-graphical-image-annotation-tool-tutorial/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umanSignal/labelImg/releases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exeyAB/darknet/releases/download/darknet_yolo_v4_pre/yolov4-tiny.conv.29" TargetMode="External"/><Relationship Id="rId5" Type="http://schemas.openxmlformats.org/officeDocument/2006/relationships/hyperlink" Target="https://ithelp.ithome.com.tw/articles/10231508" TargetMode="Externa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../HUB%208735%20ultra%20&#19978;&#35506;&#35611;&#32681;/&#36554;&#29260;%20training.mp4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ebaiot.com/en/amebapro2-ai-convert-model/" TargetMode="Externa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UB%208735&#24037;&#20855;&#21253;/Software/HUB%208735%20&#38283;&#30332;&#26495;&#12304;&#38626;&#32218;AI&#27169;&#22411;&#36681;&#25563;&#12305;_20230317.pdf" TargetMode="External"/><Relationship Id="rId5" Type="http://schemas.openxmlformats.org/officeDocument/2006/relationships/hyperlink" Target="https://github.com/ideashatch/HUB-8735/tree/main/HUB%208735%E5%B7%A5%E5%85%B7%E5%8C%85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www.amebaiot.com/zh/amebapro2-apply-ai-model-docs/" TargetMode="Externa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umanSignal/labelImg/releases" TargetMode="Externa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eas-hatch.com/evb_share.jsp?type_id=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chih-sheng-huang821.medium.com/%E6%B7%B1%E5%BA%A6%E5%AD%B8%E7%BF%92-%E7%89%A9%E4%BB%B6%E5%81%B5%E6%B8%ACyolo-cfg%E6%AA%94%E8%A7%A3%E8%AE%80-%E4%B8%89-2021%E5%B9%B4-2faa5c19fd36" TargetMode="External"/><Relationship Id="rId3" Type="http://schemas.openxmlformats.org/officeDocument/2006/relationships/hyperlink" Target="https://github.com/ambiot/ambpro2_sdk" TargetMode="External"/><Relationship Id="rId7" Type="http://schemas.openxmlformats.org/officeDocument/2006/relationships/hyperlink" Target="https://ithelp.ithome.com.tw/articles/1028254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help.ithome.com.tw/articles/10231508" TargetMode="External"/><Relationship Id="rId5" Type="http://schemas.openxmlformats.org/officeDocument/2006/relationships/hyperlink" Target="https://www.amebaiot.com/zh/amebapro2-amb82-mini-arduino-compatible-ex/" TargetMode="External"/><Relationship Id="rId4" Type="http://schemas.openxmlformats.org/officeDocument/2006/relationships/hyperlink" Target="https://hackmd.io/GPSL5I6tQriS7j4lW4LVLw?view&amp;fbclid=IwAR1PerzSREdffExEsQ-VO17wsIqY1tsxXY0lMjPE4L9mRlXxSC6Eci8MpD8#%E9%9B%BB%E8%85%A6%E8%A6%96%E8%A6%BA-%E7%89%A9%E4%BB%B6%E5%81%B5%E6%B8%AC-%E7%B0%A1%E4%BB%8B" TargetMode="External"/><Relationship Id="rId9" Type="http://schemas.openxmlformats.org/officeDocument/2006/relationships/hyperlink" Target="https://blog.gtwang.org/useful-tools/labelimg-graphical-image-annotation-tool-tutorial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646844" y="4293096"/>
            <a:ext cx="6696743" cy="136815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方案廠商：振邦科技股份有限公司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策略夥伴：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財團法人資訊工業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策進會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物聯網智造基地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>
                <a:latin typeface="微軟正黑體" pitchFamily="34" charset="-120"/>
                <a:ea typeface="微軟正黑體" pitchFamily="34" charset="-120"/>
              </a:rPr>
              <a:t>HUB 8735 SMART AI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CAM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0" y="6401507"/>
            <a:ext cx="255577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kumimoji="0" lang="zh-TW" altLang="en-US" sz="2000" dirty="0">
                <a:latin typeface="Calibri" pitchFamily="34" charset="0"/>
                <a:ea typeface="微軟正黑體" pitchFamily="34" charset="-120"/>
              </a:rPr>
              <a:t>主講人</a:t>
            </a:r>
            <a:r>
              <a:rPr kumimoji="0" lang="en-US" altLang="zh-TW" sz="2000" dirty="0">
                <a:latin typeface="Calibri" pitchFamily="34" charset="0"/>
                <a:ea typeface="微軟正黑體" pitchFamily="34" charset="-120"/>
              </a:rPr>
              <a:t>: Howard Tien</a:t>
            </a:r>
            <a:endParaRPr kumimoji="0" lang="en-US" altLang="zh-TW" sz="4000" dirty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"/>
          <p:cNvSpPr txBox="1">
            <a:spLocks noChangeArrowheads="1"/>
          </p:cNvSpPr>
          <p:nvPr/>
        </p:nvSpPr>
        <p:spPr>
          <a:xfrm>
            <a:off x="763960" y="2420888"/>
            <a:ext cx="7552456" cy="1251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>HUB 8735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SMART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AI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CAM</a:t>
            </a: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 to training AI</a:t>
            </a:r>
          </a:p>
        </p:txBody>
      </p:sp>
    </p:spTree>
    <p:extLst>
      <p:ext uri="{BB962C8B-B14F-4D97-AF65-F5344CB8AC3E}">
        <p14:creationId xmlns:p14="http://schemas.microsoft.com/office/powerpoint/2010/main" val="32073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實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作方向：</a:t>
            </a:r>
            <a:endPara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2000" dirty="0" smtClean="0"/>
              <a:t>如何訓練自己的</a:t>
            </a:r>
            <a:r>
              <a:rPr lang="en-US" altLang="zh-TW" sz="2000" dirty="0" smtClean="0"/>
              <a:t>AI </a:t>
            </a:r>
            <a:r>
              <a:rPr lang="zh-TW" altLang="en-US" sz="2000" dirty="0" smtClean="0"/>
              <a:t>模型</a:t>
            </a:r>
            <a:endParaRPr lang="en-US" altLang="zh-TW" sz="20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2000" dirty="0" smtClean="0"/>
              <a:t>自定義</a:t>
            </a:r>
            <a:r>
              <a:rPr lang="en-US" altLang="zh-TW" sz="2000" dirty="0" smtClean="0"/>
              <a:t>AI</a:t>
            </a:r>
            <a:r>
              <a:rPr lang="zh-TW" altLang="en-US" sz="2000" dirty="0" smtClean="0"/>
              <a:t>模型轉化成</a:t>
            </a:r>
            <a:r>
              <a:rPr lang="en-US" altLang="zh-TW" sz="2000" dirty="0" smtClean="0"/>
              <a:t>HUB 8735</a:t>
            </a:r>
            <a:r>
              <a:rPr lang="zh-TW" altLang="en-US" sz="2000" dirty="0" smtClean="0"/>
              <a:t>相容格式</a:t>
            </a:r>
            <a:r>
              <a:rPr lang="en-US" altLang="zh-TW" sz="2000" dirty="0" smtClean="0"/>
              <a:t>(binary)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2000" dirty="0" smtClean="0"/>
              <a:t>透過 </a:t>
            </a:r>
            <a:r>
              <a:rPr lang="en-US" altLang="zh-TW" sz="2000" dirty="0" smtClean="0"/>
              <a:t>Arduino</a:t>
            </a:r>
            <a:r>
              <a:rPr lang="zh-TW" altLang="en-US" sz="2000" dirty="0" smtClean="0"/>
              <a:t> </a:t>
            </a:r>
            <a:r>
              <a:rPr lang="zh-TW" altLang="en-US" sz="2000" dirty="0"/>
              <a:t>範例</a:t>
            </a:r>
            <a:r>
              <a:rPr lang="zh-TW" altLang="en-US" sz="2000" dirty="0" smtClean="0"/>
              <a:t>整合</a:t>
            </a:r>
            <a:r>
              <a:rPr lang="en-US" altLang="zh-TW" sz="2000" dirty="0" smtClean="0"/>
              <a:t>AI</a:t>
            </a:r>
            <a:r>
              <a:rPr lang="zh-TW" altLang="en-US" sz="2000" dirty="0" smtClean="0"/>
              <a:t>模型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288713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IDE 1.8.9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3.8.2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Studio Code 1.77.0</a:t>
            </a:r>
          </a:p>
          <a:p>
            <a:pPr>
              <a:lnSpc>
                <a:spcPct val="150000"/>
              </a:lnSpc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1.8.6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Oracle VM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VirtualBox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uBuntu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16.04.6)</a:t>
            </a:r>
          </a:p>
          <a:p>
            <a:pPr>
              <a:lnSpc>
                <a:spcPct val="150000"/>
              </a:lnSpc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Acuity tools.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818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如何訓練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模型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標註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可使用各式標註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工具，常用有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LabelMe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等，案例會使用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zh-TW" altLang="en-US" sz="2400" dirty="0" smtClean="0"/>
              <a:t>。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yolo-v4-tiny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做訓練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https://github.com/AlexeyAB/darknet/tree/master/build/darknet/x64</a:t>
            </a:r>
          </a:p>
        </p:txBody>
      </p:sp>
    </p:spTree>
    <p:extLst>
      <p:ext uri="{BB962C8B-B14F-4D97-AF65-F5344CB8AC3E}">
        <p14:creationId xmlns:p14="http://schemas.microsoft.com/office/powerpoint/2010/main" val="1408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VS code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開啟需訓練的圖片資料夾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(poker,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carplate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選圖片中需辨識的物件並命名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儲存框選資訊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617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pic>
        <p:nvPicPr>
          <p:cNvPr id="11266" name="Picture 2" descr="E:\WIN10系統\Downloads\0302報告\0413\vscode_labelimg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22" y="1988840"/>
            <a:ext cx="360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E:\WIN10系統\Downloads\0302報告\0413\labelimg.jp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40" y="1988840"/>
            <a:ext cx="360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pic>
        <p:nvPicPr>
          <p:cNvPr id="12291" name="Picture 3" descr="E:\WIN10系統\Downloads\0302報告\0413\labelimg_ca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98" y="1448779"/>
            <a:ext cx="8048011" cy="439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8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pic>
        <p:nvPicPr>
          <p:cNvPr id="12292" name="Picture 4" descr="E:\WIN10系統\Downloads\0302報告\0413\labelimg_car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0" y="1304764"/>
            <a:ext cx="8575748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pic>
        <p:nvPicPr>
          <p:cNvPr id="12293" name="Picture 5" descr="E:\WIN10系統\Downloads\0302報告\0413\labelimg_pok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5" y="1454328"/>
            <a:ext cx="8027677" cy="438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5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pic>
        <p:nvPicPr>
          <p:cNvPr id="12" name="Picture 2" descr="E:\WIN10系統\Downloads\0302報告\0413\labelimg_poker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97" y="1457720"/>
            <a:ext cx="8015249" cy="437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71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車牌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偵測，總共標註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個物件類型。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案例撲克牌辨識，總共標註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59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個物件類型。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00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內容版面配置區 1"/>
          <p:cNvSpPr txBox="1">
            <a:spLocks/>
          </p:cNvSpPr>
          <p:nvPr/>
        </p:nvSpPr>
        <p:spPr>
          <a:xfrm>
            <a:off x="693575" y="4365104"/>
            <a:ext cx="784887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 algn="ctr">
              <a:lnSpc>
                <a:spcPct val="150000"/>
              </a:lnSpc>
              <a:buNone/>
            </a:pP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HUB 8735 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內建範本</a:t>
            </a:r>
            <a:endParaRPr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 algn="ctr">
              <a:buNone/>
            </a:pP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物件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偵測 </a:t>
            </a:r>
            <a:r>
              <a:rPr lang="en-US" altLang="zh-TW" b="1" dirty="0"/>
              <a:t>You Only Look Once (YOLO)</a:t>
            </a:r>
          </a:p>
        </p:txBody>
      </p:sp>
    </p:spTree>
    <p:extLst>
      <p:ext uri="{BB962C8B-B14F-4D97-AF65-F5344CB8AC3E}">
        <p14:creationId xmlns:p14="http://schemas.microsoft.com/office/powerpoint/2010/main" val="406946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影像標註使用教學參考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https://blog.gtwang.org/useful-tools/labelimg-graphical-image-annotation-tool-tutorial/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463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2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影像標註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直接安裝：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github.com/HumanSignal/labelImg/releases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0" lvl="2" indent="0">
              <a:lnSpc>
                <a:spcPct val="150000"/>
              </a:lnSpc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 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HTTPDisplayJPEG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來取得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HUB 8735 ultra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鏡頭拍攝的照片。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標註物品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624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標註資料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2</a:t>
            </a:r>
            <a:endParaRPr lang="zh-TW" altLang="en-US" sz="20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017" y="1069652"/>
            <a:ext cx="5133206" cy="49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2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執行檔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參考網站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預訓模型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yolov4-tiny.conv.29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\yolov4-tiny-custom.cfg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改名為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\yolov4-tiny-carplate.cfg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\yolov4-tiny-poker.cfg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分別修改兩個案例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\yolov4-tiny-carplate.cfg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[yolo]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classes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；將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\yolov4-tiny-poker.cfg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[yolo]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classes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59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[yolo]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段落的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上面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convolutional]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段落的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filters=255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分別更改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filters=18; filter=192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</a:t>
            </a:r>
            <a:r>
              <a:rPr lang="en-US" altLang="zh-TW" sz="1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filters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值須視類別個數調整，公式為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類別個數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+5) x 3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>
              <a:lnSpc>
                <a:spcPct val="150000"/>
              </a:lnSpc>
            </a:pPr>
            <a:endParaRPr lang="en-US" altLang="zh-TW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78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 </a:t>
            </a:r>
            <a:r>
              <a:rPr lang="en-US" altLang="zh-TW" sz="1800" dirty="0" smtClean="0"/>
              <a:t>data\</a:t>
            </a:r>
            <a:r>
              <a:rPr lang="en-US" altLang="zh-TW" sz="1800" dirty="0" err="1" smtClean="0"/>
              <a:t>poker.names</a:t>
            </a:r>
            <a:r>
              <a:rPr lang="zh-TW" altLang="en-US" sz="1800" dirty="0" smtClean="0"/>
              <a:t>及 </a:t>
            </a:r>
            <a:r>
              <a:rPr lang="en-US" altLang="zh-TW" sz="1800" dirty="0" smtClean="0"/>
              <a:t>data\</a:t>
            </a:r>
            <a:r>
              <a:rPr lang="en-US" altLang="zh-TW" sz="1800" dirty="0" err="1" smtClean="0"/>
              <a:t>carplate.names</a:t>
            </a:r>
            <a:r>
              <a:rPr lang="en-US" altLang="zh-TW" sz="1800" dirty="0" smtClean="0"/>
              <a:t> </a:t>
            </a:r>
            <a:r>
              <a:rPr lang="zh-TW" altLang="en-US" sz="1800" dirty="0" smtClean="0"/>
              <a:t> 填入</a:t>
            </a:r>
            <a:r>
              <a:rPr lang="en-US" altLang="zh-TW" sz="1800" dirty="0" err="1" smtClean="0"/>
              <a:t>labelImg</a:t>
            </a:r>
            <a:r>
              <a:rPr lang="zh-TW" altLang="en-US" sz="1800" dirty="0" smtClean="0"/>
              <a:t>訓練的所有類別。內容如下</a:t>
            </a:r>
            <a:endParaRPr lang="en-US" altLang="zh-TW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7" name="Picture 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49" y="3140968"/>
            <a:ext cx="108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848" y="3140968"/>
            <a:ext cx="108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140968"/>
            <a:ext cx="108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76" y="3140968"/>
            <a:ext cx="987481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 </a:t>
            </a:r>
            <a:r>
              <a:rPr lang="en-US" altLang="zh-TW" sz="1800" dirty="0" smtClean="0"/>
              <a:t>data\</a:t>
            </a:r>
            <a:r>
              <a:rPr lang="en-US" altLang="zh-TW" sz="1800" dirty="0" err="1" smtClean="0"/>
              <a:t>poker.data</a:t>
            </a:r>
            <a:r>
              <a:rPr lang="zh-TW" altLang="en-US" sz="1800" dirty="0" smtClean="0"/>
              <a:t>、 </a:t>
            </a:r>
            <a:r>
              <a:rPr lang="en-US" altLang="zh-TW" sz="1800" dirty="0" smtClean="0"/>
              <a:t>data\</a:t>
            </a:r>
            <a:r>
              <a:rPr lang="en-US" altLang="zh-TW" sz="1800" dirty="0" err="1" smtClean="0"/>
              <a:t>carplate.data</a:t>
            </a:r>
            <a:r>
              <a:rPr lang="en-US" altLang="zh-TW" sz="1800" dirty="0" smtClean="0"/>
              <a:t> </a:t>
            </a:r>
            <a:r>
              <a:rPr lang="zh-TW" altLang="en-US" sz="1800" dirty="0" smtClean="0"/>
              <a:t> 。內容如下：</a:t>
            </a:r>
            <a:endParaRPr lang="en-US" altLang="zh-TW" sz="18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US" altLang="zh-TW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US" altLang="zh-TW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US" altLang="zh-TW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照片及標註資料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(*.jpg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 *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.txt)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data\poker (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需新增目錄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data\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carplate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需新增目錄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下。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85251"/>
            <a:ext cx="3060000" cy="14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2235"/>
            <a:ext cx="3168352" cy="144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2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 startAt="9"/>
            </a:pPr>
            <a:r>
              <a:rPr lang="zh-TW" altLang="en-US" sz="1800" dirty="0" smtClean="0"/>
              <a:t>新增檔案 </a:t>
            </a:r>
            <a:r>
              <a:rPr lang="en-US" altLang="zh-TW" sz="1800" dirty="0" smtClean="0"/>
              <a:t>\data\train_poker.txt</a:t>
            </a:r>
            <a:r>
              <a:rPr lang="zh-TW" altLang="en-US" sz="1800" dirty="0" smtClean="0"/>
              <a:t> 、 </a:t>
            </a:r>
            <a:r>
              <a:rPr lang="en-US" altLang="zh-TW" sz="1800" dirty="0" smtClean="0"/>
              <a:t>\data\train_carplate.txt</a:t>
            </a:r>
            <a:r>
              <a:rPr lang="zh-TW" altLang="en-US" sz="1800" dirty="0" smtClean="0"/>
              <a:t> ，檔案內容為每個訓練圖像檔名。前面加</a:t>
            </a:r>
            <a:r>
              <a:rPr lang="en-US" altLang="zh-TW" sz="1800" dirty="0" smtClean="0"/>
              <a:t>data/poker/</a:t>
            </a:r>
            <a:r>
              <a:rPr lang="zh-TW" altLang="en-US" sz="1800" dirty="0" smtClean="0"/>
              <a:t>、</a:t>
            </a:r>
            <a:r>
              <a:rPr lang="en-US" altLang="zh-TW" sz="1800" dirty="0" smtClean="0"/>
              <a:t> data/</a:t>
            </a:r>
            <a:r>
              <a:rPr lang="en-US" altLang="zh-TW" sz="1800" dirty="0" err="1" smtClean="0"/>
              <a:t>carplate</a:t>
            </a:r>
            <a:r>
              <a:rPr lang="en-US" altLang="zh-TW" sz="1800" dirty="0" smtClean="0"/>
              <a:t>/ </a:t>
            </a:r>
            <a:r>
              <a:rPr lang="zh-TW" altLang="en-US" sz="1800" dirty="0" smtClean="0"/>
              <a:t>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44" y="2716510"/>
            <a:ext cx="4187999" cy="326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04" y="2702529"/>
            <a:ext cx="4091297" cy="318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57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10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訓練指令為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.\darknet.exe detector train .\data\</a:t>
            </a:r>
            <a:r>
              <a:rPr lang="en-US" altLang="zh-TW" sz="1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poker.data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.\</a:t>
            </a:r>
            <a:r>
              <a:rPr lang="en-US" altLang="zh-TW" sz="1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\yolov4-tiny-poker.cfg .\weights\yolov4-tiny.conv.29</a:t>
            </a:r>
            <a:b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.\darknet.exe detector train .\</a:t>
            </a:r>
            <a:r>
              <a:rPr lang="en-US" altLang="zh-TW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data\</a:t>
            </a:r>
            <a:r>
              <a:rPr lang="en-US" altLang="zh-TW" sz="11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carplate.data</a:t>
            </a:r>
            <a:r>
              <a:rPr lang="en-US" altLang="zh-TW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.\</a:t>
            </a:r>
            <a:r>
              <a:rPr lang="en-US" altLang="zh-TW" sz="11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\yolov4-tiny-carplate.cfg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.\weights\yolov4-tiny.conv.29</a:t>
            </a:r>
            <a:endParaRPr lang="en-US" altLang="zh-TW" sz="1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10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時間都超過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小時以上。損失函數如下圖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10"/>
            </a:pPr>
            <a:endParaRPr lang="en-US" altLang="zh-TW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8" name="Picture 6" descr="E:\WIN10系統\Downloads\0302報告\0413\chart_yolo-ob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54" y="327920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E:\WIN10系統\Downloads\0302報告\0413\chart_yolov4-tiny-carpl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42" y="327058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4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12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後的權重檔會儲存在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backup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目錄，檔名為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yolov4-tiny-poker_final.weights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yolov4-tiny-carplate_final.weights</a:t>
            </a:r>
          </a:p>
          <a:p>
            <a:pPr>
              <a:lnSpc>
                <a:spcPct val="150000"/>
              </a:lnSpc>
              <a:buFont typeface="+mj-lt"/>
              <a:buAutoNum type="arabicPeriod" startAt="12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測試指令如下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(.\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darknet.exe detect .\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\yolov4-tiny-poker.cfg .\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backup\yolov4-tiny-poker_10000.weights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.\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data\poker\3.jpg)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53" y="3807321"/>
            <a:ext cx="3061902" cy="2466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u="sng" dirty="0">
                <a:latin typeface="微軟正黑體" pitchFamily="34" charset="-120"/>
                <a:ea typeface="微軟正黑體" pitchFamily="34" charset="-120"/>
              </a:rPr>
              <a:t>模型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訓練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2623" y="2703134"/>
            <a:ext cx="7416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影片測試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.\darknet.exe detector demo .\data\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obj.data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 .\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cfg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\yolov4-tiny-carplate.cfg .\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carplate_last.weights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file"/>
              </a:rPr>
              <a:t> .\data\test.mp4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376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前言：</a:t>
            </a:r>
            <a:endPara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zh-TW" sz="2000" dirty="0" smtClean="0"/>
              <a:t>YOLO</a:t>
            </a:r>
            <a:r>
              <a:rPr lang="zh-TW" altLang="en-US" sz="2000" dirty="0" smtClean="0"/>
              <a:t>是</a:t>
            </a:r>
            <a:r>
              <a:rPr lang="en-US" altLang="zh-TW" sz="2000" dirty="0"/>
              <a:t>one stage</a:t>
            </a:r>
            <a:r>
              <a:rPr lang="zh-TW" altLang="en-US" sz="2000" dirty="0"/>
              <a:t>的物件偵測</a:t>
            </a:r>
            <a:r>
              <a:rPr lang="zh-TW" altLang="en-US" sz="2000" dirty="0" smtClean="0"/>
              <a:t>方法。是一種</a:t>
            </a:r>
            <a:r>
              <a:rPr lang="zh-TW" altLang="en-US" sz="2000" dirty="0"/>
              <a:t>讓電腦</a:t>
            </a:r>
            <a:r>
              <a:rPr lang="zh-TW" altLang="en-US" sz="2000" dirty="0" smtClean="0"/>
              <a:t>能快速</a:t>
            </a:r>
            <a:r>
              <a:rPr lang="zh-TW" altLang="en-US" sz="2000" dirty="0"/>
              <a:t>地識別出一張圖片中的物體和它們的位置的技術。</a:t>
            </a:r>
            <a:r>
              <a:rPr lang="en-US" altLang="zh-TW" sz="2000" dirty="0"/>
              <a:t>YOLO</a:t>
            </a:r>
            <a:r>
              <a:rPr lang="zh-TW" altLang="en-US" sz="2000" dirty="0"/>
              <a:t>的全名是“</a:t>
            </a:r>
            <a:r>
              <a:rPr lang="en-US" altLang="zh-TW" sz="2000" dirty="0"/>
              <a:t>You Only Look Once”</a:t>
            </a:r>
            <a:r>
              <a:rPr lang="zh-TW" altLang="en-US" sz="2000" dirty="0"/>
              <a:t>，意思是電腦只需要看一眼圖片，就能完成物件的影像辨識和定位，這使得</a:t>
            </a:r>
            <a:r>
              <a:rPr lang="en-US" altLang="zh-TW" sz="2000" dirty="0"/>
              <a:t>YOLO</a:t>
            </a:r>
            <a:r>
              <a:rPr lang="zh-TW" altLang="en-US" sz="2000" dirty="0"/>
              <a:t>在物件偵測</a:t>
            </a:r>
            <a:r>
              <a:rPr lang="zh-TW" altLang="en-US" sz="2000" dirty="0" smtClean="0"/>
              <a:t>上效能非常好。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138702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模型轉換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訓練好自己的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之後，接著便是要轉換成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HUB 8735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可以辨識的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。一個方法是透過瑞昱官網線上轉換，將權重檔及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cfg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還有照片資料壓縮成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zip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後上傳。之後會收到原廠寄回來的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官方提供線上轉換工具</a:t>
            </a:r>
            <a:r>
              <a:rPr lang="zh-TW" altLang="en-US" sz="2400" dirty="0"/>
              <a:t/>
            </a:r>
            <a:br>
              <a:rPr lang="zh-TW" altLang="en-US" sz="2400" dirty="0"/>
            </a:br>
            <a:r>
              <a:rPr lang="en-US" altLang="zh-TW" sz="2000" dirty="0">
                <a:hlinkClick r:id="rId5"/>
              </a:rPr>
              <a:t>https://www.amebaiot.com/en/amebapro2-ai-convert-model/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420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模型轉換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如果對於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模型有保密問題的，可以從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HUB 8735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工具包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內參考：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HUB 8735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開發板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【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離線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AI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模型轉換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】_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file"/>
              </a:rPr>
              <a:t>20230317pdf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按照步驟，轉換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完成後會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得到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yolov4_carplate.nb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yolov4_poker.nb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69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套用自定義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以範例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AmebaNN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ObjectDetectionLoop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來導入車牌偵測或撲克牌辨識。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將轉換完成的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檔案複製儲存到模型儲存資料夾下。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dirty="0" smtClean="0"/>
              <a:t>Windows </a:t>
            </a:r>
            <a:r>
              <a:rPr lang="zh-TW" altLang="en-US" sz="1600" dirty="0" smtClean="0"/>
              <a:t>預設路徑</a:t>
            </a:r>
            <a:r>
              <a:rPr lang="zh-TW" altLang="en-US" sz="1200" dirty="0"/>
              <a:t/>
            </a:r>
            <a:br>
              <a:rPr lang="zh-TW" altLang="en-US" sz="1200" dirty="0"/>
            </a:br>
            <a:r>
              <a:rPr lang="en-US" altLang="zh-TW" sz="1200" dirty="0"/>
              <a:t>C:\Users\\</a:t>
            </a:r>
            <a:r>
              <a:rPr lang="en-US" altLang="zh-TW" sz="1200" dirty="0" smtClean="0"/>
              <a:t>AppData\Local\Arduino15\packages\ideasHatch\hardware\AmebaPro2</a:t>
            </a:r>
            <a:r>
              <a:rPr lang="en-US" altLang="zh-TW" sz="1200" dirty="0"/>
              <a:t>\\variants\common_nn_models</a:t>
            </a:r>
          </a:p>
          <a:p>
            <a:pPr marL="0" indent="0" fontAlgn="base">
              <a:buNone/>
            </a:pPr>
            <a:r>
              <a:rPr lang="en-US" altLang="zh-TW" sz="1600" dirty="0" smtClean="0"/>
              <a:t>Linux </a:t>
            </a:r>
            <a:r>
              <a:rPr lang="zh-TW" altLang="en-US" sz="1600" dirty="0" smtClean="0"/>
              <a:t>預設路徑</a:t>
            </a:r>
            <a:r>
              <a:rPr lang="zh-TW" altLang="en-US" sz="1200" dirty="0"/>
              <a:t/>
            </a:r>
            <a:br>
              <a:rPr lang="zh-TW" altLang="en-US" sz="1200" dirty="0"/>
            </a:br>
            <a:r>
              <a:rPr lang="en-US" altLang="zh-TW" sz="1200" dirty="0"/>
              <a:t>\home\\.</a:t>
            </a:r>
            <a:r>
              <a:rPr lang="en-US" altLang="zh-TW" sz="1200" dirty="0"/>
              <a:t>arduino15\packages\</a:t>
            </a:r>
            <a:r>
              <a:rPr lang="en-US" altLang="zh-TW" sz="1200" dirty="0" err="1"/>
              <a:t>ideasHatch</a:t>
            </a:r>
            <a:r>
              <a:rPr lang="en-US" altLang="zh-TW" sz="1200" dirty="0"/>
              <a:t>\hardware\AmebaPro2</a:t>
            </a:r>
            <a:r>
              <a:rPr lang="en-US" altLang="zh-TW" sz="1200" dirty="0"/>
              <a:t>\\variants\</a:t>
            </a:r>
            <a:r>
              <a:rPr lang="en-US" altLang="zh-TW" sz="1200" dirty="0" err="1"/>
              <a:t>common_nn_models</a:t>
            </a:r>
            <a:endParaRPr lang="en-US" altLang="zh-TW" sz="12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98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套用自定義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替換原本的模型檔案。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可將原本的模型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backup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起來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此範例將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yolov4_carplate.nb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yolov4_poker.nb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yolov4_tiny.nb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如果是人臉偵測或人臉識別則替換其他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nb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file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。可參考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官網說明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/>
              <a:t/>
            </a:r>
            <a:br>
              <a:rPr lang="zh-TW" altLang="en-US" sz="1200" dirty="0" smtClean="0"/>
            </a:br>
            <a:r>
              <a:rPr lang="zh-TW" altLang="en-US" sz="1200" dirty="0" smtClean="0"/>
              <a:t>                                                                                                          </a:t>
            </a:r>
            <a:r>
              <a:rPr lang="en-US" altLang="zh-TW" sz="1200" dirty="0" smtClean="0"/>
              <a:t>-&gt;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92" y="4192756"/>
            <a:ext cx="301625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204351"/>
            <a:ext cx="30734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7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套用自定義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AI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ObjectClassList.h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，註解掉原本的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ObjectDetectionItem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itemList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[80]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的內容，將對應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模型的數量跟名稱填入後，即可編譯跟燒錄。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99357"/>
            <a:ext cx="2031995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5" y="3299357"/>
            <a:ext cx="2031995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35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u="sng" dirty="0" smtClean="0">
                <a:latin typeface="微軟正黑體" pitchFamily="34" charset="-120"/>
                <a:ea typeface="微軟正黑體" pitchFamily="34" charset="-120"/>
              </a:rPr>
              <a:t>Arduino</a:t>
            </a:r>
            <a:r>
              <a:rPr lang="zh-TW" altLang="en-US" sz="2000" b="1" u="sng" dirty="0" smtClean="0">
                <a:latin typeface="微軟正黑體" pitchFamily="34" charset="-120"/>
                <a:ea typeface="微軟正黑體" pitchFamily="34" charset="-120"/>
              </a:rPr>
              <a:t>燒錄工具注意事項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835968" y="1421160"/>
            <a:ext cx="7696472" cy="47525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在有使用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運算的範例，請確認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 Bin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要選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，否則會一直套用原本舊的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。如果使用其他非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的範例則可以選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編譯跟上傳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速度都會變快不少。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42" y="3454094"/>
            <a:ext cx="2031995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1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課程實做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取得照片樣本</a:t>
            </a:r>
            <a:endPara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HUB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8735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ultra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內建範例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 -&gt;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AmebaMultimedia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-&gt;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CaptureJPEG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-&gt;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HttpDisplayJPEG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720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17.18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行的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SSID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</a:t>
            </a:r>
          </a:p>
          <a:p>
            <a:pPr>
              <a:lnSpc>
                <a:spcPct val="150000"/>
              </a:lnSpc>
            </a:pP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1916832"/>
            <a:ext cx="5789438" cy="363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3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做 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HUB 8735 ultra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的燒錄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，並按壓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reset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上傳燒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錄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移除短路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的跳線，並按壓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reset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Monitor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看到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位置後輸到到瀏覽器中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7" y="3386018"/>
            <a:ext cx="7181753" cy="264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09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8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先在桌面建立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資料夾分別取名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JPEGImages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labels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。注意大小寫需正確。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可以看到影像的畫面，透過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F5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調整畫面角度，畫面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OK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後使用滑鼠右鍵另存圖片取得幾張樣品照片。並存放在同一個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JPEGImages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資料夾內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223" y="3645024"/>
            <a:ext cx="4904308" cy="247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09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1900" dirty="0" smtClean="0"/>
              <a:t>在</a:t>
            </a:r>
            <a:r>
              <a:rPr lang="zh-TW" altLang="en-US" sz="1900" dirty="0"/>
              <a:t>電腦視覺物件偵測中，一般作法都是先用特殊方法先選出物件，比如</a:t>
            </a:r>
            <a:r>
              <a:rPr lang="en-US" altLang="zh-TW" sz="1900" dirty="0"/>
              <a:t>Selective Search</a:t>
            </a:r>
            <a:r>
              <a:rPr lang="zh-TW" altLang="en-US" sz="1900" dirty="0"/>
              <a:t>，選出物件的過程稱為</a:t>
            </a:r>
            <a:r>
              <a:rPr lang="en-US" altLang="zh-TW" sz="1900" dirty="0"/>
              <a:t>Region Proposal</a:t>
            </a:r>
            <a:r>
              <a:rPr lang="zh-TW" altLang="en-US" sz="1900" dirty="0"/>
              <a:t>；然後針對選出的物件</a:t>
            </a:r>
            <a:r>
              <a:rPr lang="en-US" altLang="zh-TW" sz="1900" dirty="0"/>
              <a:t>(Region Proposals)</a:t>
            </a:r>
            <a:r>
              <a:rPr lang="zh-TW" altLang="en-US" sz="1900" dirty="0"/>
              <a:t>再進行物件辨識 </a:t>
            </a:r>
            <a:r>
              <a:rPr lang="zh-TW" altLang="en-US" sz="1900" dirty="0" smtClean="0"/>
              <a:t>。</a:t>
            </a:r>
            <a:r>
              <a:rPr lang="zh-TW" altLang="en-US" sz="1900" dirty="0"/>
              <a:t>這種需要先找出</a:t>
            </a:r>
            <a:r>
              <a:rPr lang="en-US" altLang="zh-TW" sz="1900" dirty="0"/>
              <a:t>Region Proposal</a:t>
            </a:r>
            <a:r>
              <a:rPr lang="zh-TW" altLang="en-US" sz="1900" dirty="0"/>
              <a:t>然後再做辨識的做法通常就稱為</a:t>
            </a:r>
            <a:r>
              <a:rPr lang="en-US" altLang="zh-TW" sz="1900" dirty="0"/>
              <a:t>two stage learning</a:t>
            </a:r>
            <a:r>
              <a:rPr lang="zh-TW" altLang="en-US" sz="1900" dirty="0" smtClean="0"/>
              <a:t>。</a:t>
            </a:r>
            <a:endParaRPr lang="en-US" altLang="zh-TW" sz="1900" dirty="0" smtClean="0"/>
          </a:p>
          <a:p>
            <a:pPr>
              <a:lnSpc>
                <a:spcPct val="150000"/>
              </a:lnSpc>
              <a:buFontTx/>
              <a:buChar char="-"/>
            </a:pPr>
            <a:endParaRPr lang="en-US" altLang="zh-TW" sz="19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zh-TW" sz="1900" dirty="0" smtClean="0"/>
              <a:t>Two stage</a:t>
            </a:r>
            <a:r>
              <a:rPr lang="zh-TW" altLang="en-US" sz="1900" dirty="0" smtClean="0"/>
              <a:t>有</a:t>
            </a:r>
            <a:r>
              <a:rPr lang="zh-TW" altLang="en-US" sz="1900" dirty="0"/>
              <a:t>一個問題是如果選出來的物件太多，假設一張圖選出一千個物件，後面的辨識就用重複做一千</a:t>
            </a:r>
            <a:r>
              <a:rPr lang="zh-TW" altLang="en-US" sz="1900" dirty="0" smtClean="0"/>
              <a:t>次，</a:t>
            </a:r>
            <a:r>
              <a:rPr lang="zh-TW" altLang="en-US" sz="1900" dirty="0"/>
              <a:t>假設辨識的部分用了一個很複雜的辨識系統，比如一個物件辨識要</a:t>
            </a:r>
            <a:r>
              <a:rPr lang="en-US" altLang="zh-TW" sz="1900" dirty="0"/>
              <a:t>0.1</a:t>
            </a:r>
            <a:r>
              <a:rPr lang="zh-TW" altLang="en-US" sz="1900" dirty="0"/>
              <a:t>秒，那一千個物件就要</a:t>
            </a:r>
            <a:r>
              <a:rPr lang="en-US" altLang="zh-TW" sz="1900" dirty="0"/>
              <a:t>100</a:t>
            </a:r>
            <a:r>
              <a:rPr lang="zh-TW" altLang="en-US" sz="1900" dirty="0"/>
              <a:t>秒了，除非你用一個很強的</a:t>
            </a:r>
            <a:r>
              <a:rPr lang="en-US" altLang="zh-TW" sz="1900" dirty="0"/>
              <a:t>GPU</a:t>
            </a:r>
            <a:r>
              <a:rPr lang="zh-TW" altLang="en-US" sz="1900" dirty="0"/>
              <a:t>平行運算，那還可能減低運算時間，但如果是手機這類型的算法幾乎沒辦法做到即時運算，因此才有</a:t>
            </a:r>
            <a:r>
              <a:rPr lang="en-US" altLang="zh-TW" sz="1900" dirty="0"/>
              <a:t>one stage</a:t>
            </a:r>
            <a:r>
              <a:rPr lang="zh-TW" altLang="en-US" sz="1900" dirty="0"/>
              <a:t>的</a:t>
            </a:r>
            <a:r>
              <a:rPr lang="zh-TW" altLang="en-US" sz="1900" dirty="0" smtClean="0"/>
              <a:t>方法。</a:t>
            </a:r>
            <a:endParaRPr lang="en-US" altLang="zh-TW" sz="1900" dirty="0" smtClean="0"/>
          </a:p>
        </p:txBody>
      </p:sp>
    </p:spTree>
    <p:extLst>
      <p:ext uri="{BB962C8B-B14F-4D97-AF65-F5344CB8AC3E}">
        <p14:creationId xmlns:p14="http://schemas.microsoft.com/office/powerpoint/2010/main" val="357012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4" y="2065784"/>
            <a:ext cx="87915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09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影像標註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直接安裝：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github.com/HumanSignal/labelImg/releases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V1.8.1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2400" dirty="0" smtClean="0"/>
          </a:p>
          <a:p>
            <a:pPr lvl="1">
              <a:lnSpc>
                <a:spcPct val="150000"/>
              </a:lnSpc>
            </a:pPr>
            <a:r>
              <a:rPr lang="zh-TW" altLang="en-US" sz="2400" dirty="0" smtClean="0"/>
              <a:t>安裝完畢後先到</a:t>
            </a:r>
            <a:r>
              <a:rPr lang="en-US" altLang="zh-TW" sz="2400" dirty="0" smtClean="0"/>
              <a:t>data</a:t>
            </a:r>
            <a:r>
              <a:rPr lang="zh-TW" altLang="en-US" sz="2400" dirty="0" smtClean="0"/>
              <a:t>資料夾下將</a:t>
            </a:r>
            <a:r>
              <a:rPr lang="en-US" altLang="zh-TW" sz="2400" dirty="0" smtClean="0"/>
              <a:t>predefined_classes.txt</a:t>
            </a:r>
            <a:r>
              <a:rPr lang="zh-TW" altLang="en-US" sz="2400" dirty="0" smtClean="0"/>
              <a:t>內預定義的內容清掉</a:t>
            </a:r>
            <a:endParaRPr lang="en-US" altLang="zh-TW" sz="2400" dirty="0" smtClean="0"/>
          </a:p>
          <a:p>
            <a:pPr lvl="1">
              <a:lnSpc>
                <a:spcPct val="150000"/>
              </a:lnSpc>
            </a:pP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zh-TW" altLang="en-US" sz="2400" dirty="0" smtClean="0"/>
              <a:t>開啟</a:t>
            </a:r>
            <a:r>
              <a:rPr lang="en-US" altLang="zh-TW" sz="2400" dirty="0" err="1" smtClean="0"/>
              <a:t>LabelImg</a:t>
            </a:r>
            <a:endParaRPr lang="zh-TW" altLang="zh-TW" sz="24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653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OpenDir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選擇剛剛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照片存放的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JPEGImages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06" y="1844824"/>
            <a:ext cx="791519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91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先透過左邊選單修改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format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YOLO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48663"/>
            <a:ext cx="831696" cy="434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98" y="1968953"/>
            <a:ext cx="899756" cy="440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3707904" y="3789040"/>
            <a:ext cx="936104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Create\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nRectBox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快速鍵來開始標註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點擊滑鼠左鍵開始拖曳需要的空間，放開後輸入標籤名稱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85" y="3384396"/>
            <a:ext cx="3295434" cy="24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56992"/>
            <a:ext cx="2407125" cy="242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60792"/>
            <a:ext cx="2386257" cy="24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2656384" y="4443350"/>
            <a:ext cx="144016" cy="249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5436096" y="4447682"/>
            <a:ext cx="144016" cy="249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91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實做</a:t>
            </a: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標註完一張後再次確認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format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選的是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YOLO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後，按儲存，會產生對應的檔名的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txt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檔，以及一個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classes.txt</a:t>
            </a:r>
          </a:p>
          <a:p>
            <a:pPr>
              <a:lnSpc>
                <a:spcPct val="150000"/>
              </a:lnSpc>
            </a:pP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依序將剛剛的每一張照片都標註自己想辨識的區塊，並給予不同的標註名稱。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一張照片沒有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限制只能標註一個物件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244" y="4581128"/>
            <a:ext cx="3797660" cy="169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1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課程</a:t>
            </a:r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實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做 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標註完成後，到資料夾確認一下是否有產出對應的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txt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檔以及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classes.txt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檔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將對應的</a:t>
            </a:r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txt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檔移至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labels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下。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建立一個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data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資料夾，將</a:t>
            </a:r>
            <a:r>
              <a:rPr lang="en-US" altLang="zh-TW" sz="2000" dirty="0" err="1" smtClean="0">
                <a:latin typeface="微軟正黑體" pitchFamily="34" charset="-120"/>
                <a:ea typeface="微軟正黑體" pitchFamily="34" charset="-120"/>
              </a:rPr>
              <a:t>JPEGImages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資料夾及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labels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資料夾及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classes.txt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複製到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data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資料夾內</a:t>
            </a:r>
            <a:endParaRPr lang="en-US" altLang="zh-TW" sz="12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80304"/>
            <a:ext cx="30765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1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/>
              <a:t>Google </a:t>
            </a:r>
            <a:r>
              <a:rPr lang="en-US" altLang="zh-TW" sz="2800" b="1" u="sng" dirty="0" err="1" smtClean="0"/>
              <a:t>Colab</a:t>
            </a:r>
            <a:r>
              <a:rPr lang="zh-TW" altLang="en-US" sz="2800" b="1" u="sng" dirty="0"/>
              <a:t>使用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26" y="1218828"/>
            <a:ext cx="5157192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/>
              <a:t>Google </a:t>
            </a:r>
            <a:r>
              <a:rPr lang="en-US" altLang="zh-TW" sz="2800" b="1" u="sng" dirty="0" err="1" smtClean="0"/>
              <a:t>Colab</a:t>
            </a:r>
            <a:r>
              <a:rPr lang="zh-TW" altLang="en-US" sz="2800" b="1" u="sng" dirty="0"/>
              <a:t>使用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04" y="2132856"/>
            <a:ext cx="7218000" cy="218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62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0131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資料夾內的所有資料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86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/>
              <a:t>Google </a:t>
            </a:r>
            <a:r>
              <a:rPr lang="en-US" altLang="zh-TW" sz="2800" b="1" u="sng" dirty="0" err="1" smtClean="0"/>
              <a:t>Colab</a:t>
            </a:r>
            <a:r>
              <a:rPr lang="zh-TW" altLang="en-US" sz="2800" b="1" u="sng" dirty="0"/>
              <a:t>使用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652186" y="155472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帳號，使用雲端硬碟，將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0131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資料夾放入自己的雲端硬碟中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61" y="2420888"/>
            <a:ext cx="3010818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48880"/>
            <a:ext cx="4422284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86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zh-TW" sz="2000" dirty="0" smtClean="0"/>
              <a:t>Two stage </a:t>
            </a:r>
          </a:p>
        </p:txBody>
      </p:sp>
      <p:pic>
        <p:nvPicPr>
          <p:cNvPr id="1026" name="Picture 2" descr="https://miro.medium.com/v2/resize:fit:700/1*layE--ElHj4u3J3YJFjmY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3"/>
            <a:ext cx="6667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/>
              <a:t>Google </a:t>
            </a:r>
            <a:r>
              <a:rPr lang="en-US" altLang="zh-TW" sz="2800" b="1" u="sng" dirty="0" err="1" smtClean="0"/>
              <a:t>Colab</a:t>
            </a:r>
            <a:r>
              <a:rPr lang="zh-TW" altLang="en-US" sz="2800" b="1" u="sng" dirty="0"/>
              <a:t>使用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LabelImg_to_YOLO_preprocessing.ipynb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將標註資料轉換成訓練用的資料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Train_YOLO_With_Colab.ipynb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訓練及測試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 AI file to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ideasHatch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binary.ipynb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權重檔成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file for HUB 8735 ultra</a:t>
            </a:r>
          </a:p>
        </p:txBody>
      </p:sp>
    </p:spTree>
    <p:extLst>
      <p:ext uri="{BB962C8B-B14F-4D97-AF65-F5344CB8AC3E}">
        <p14:creationId xmlns:p14="http://schemas.microsoft.com/office/powerpoint/2010/main" val="153922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LabelImg_to_YOLO_preprocessing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68" y="1789449"/>
            <a:ext cx="7065168" cy="4612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內容版面配置區 1"/>
          <p:cNvSpPr txBox="1">
            <a:spLocks/>
          </p:cNvSpPr>
          <p:nvPr/>
        </p:nvSpPr>
        <p:spPr>
          <a:xfrm>
            <a:off x="467544" y="908720"/>
            <a:ext cx="847179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從自己的雲端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硬碟資料夾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0131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LabelImg_to_YOLO_preprocessing.ipynb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92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LabelImg_to_YOLO_preprocessing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89" y="2132856"/>
            <a:ext cx="6874666" cy="198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4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With_Colab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371560" y="895420"/>
            <a:ext cx="847179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從自己的雲端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硬碟資料夾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0131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1800" b="1" u="sng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ipynb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，點選執行階段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全部執行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5" y="2271400"/>
            <a:ext cx="7942154" cy="4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724128" y="4005064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Google </a:t>
            </a:r>
            <a:r>
              <a:rPr lang="en-US" altLang="zh-TW" dirty="0" err="1" smtClean="0">
                <a:solidFill>
                  <a:srgbClr val="FF0000"/>
                </a:solidFill>
              </a:rPr>
              <a:t>Colab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TW" dirty="0" smtClean="0">
                <a:solidFill>
                  <a:srgbClr val="FF0000"/>
                </a:solidFill>
              </a:rPr>
              <a:t>GPU</a:t>
            </a:r>
            <a:r>
              <a:rPr lang="zh-TW" altLang="en-US" dirty="0" smtClean="0">
                <a:solidFill>
                  <a:srgbClr val="FF0000"/>
                </a:solidFill>
              </a:rPr>
              <a:t>說明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9" y="1484784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644008" y="5301208"/>
            <a:ext cx="2570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安裝</a:t>
            </a:r>
            <a:r>
              <a:rPr lang="en-US" altLang="zh-TW" dirty="0" err="1" smtClean="0">
                <a:solidFill>
                  <a:srgbClr val="FF0000"/>
                </a:solidFill>
              </a:rPr>
              <a:t>darknet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TW" dirty="0" smtClean="0">
                <a:solidFill>
                  <a:srgbClr val="FF0000"/>
                </a:solidFill>
              </a:rPr>
              <a:t>YOLO</a:t>
            </a:r>
            <a:r>
              <a:rPr lang="zh-TW" altLang="en-US" dirty="0" smtClean="0">
                <a:solidFill>
                  <a:srgbClr val="FF0000"/>
                </a:solidFill>
              </a:rPr>
              <a:t>框架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1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5" y="1421160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635896" y="2492896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開啟</a:t>
            </a:r>
            <a:r>
              <a:rPr lang="en-US" altLang="zh-TW" dirty="0" smtClean="0">
                <a:solidFill>
                  <a:srgbClr val="FF0000"/>
                </a:solidFill>
              </a:rPr>
              <a:t>Google</a:t>
            </a:r>
            <a:r>
              <a:rPr lang="zh-TW" altLang="en-US" dirty="0" smtClean="0">
                <a:solidFill>
                  <a:srgbClr val="FF0000"/>
                </a:solidFill>
              </a:rPr>
              <a:t>端電腦的</a:t>
            </a:r>
            <a:r>
              <a:rPr lang="en-US" altLang="zh-TW" dirty="0" err="1" smtClean="0">
                <a:solidFill>
                  <a:srgbClr val="FF0000"/>
                </a:solidFill>
              </a:rPr>
              <a:t>OpenCV</a:t>
            </a:r>
            <a:r>
              <a:rPr lang="en-US" altLang="zh-TW" dirty="0" smtClean="0">
                <a:solidFill>
                  <a:srgbClr val="FF0000"/>
                </a:solidFill>
              </a:rPr>
              <a:t>, GPU, CUDNN</a:t>
            </a:r>
            <a:r>
              <a:rPr lang="zh-TW" altLang="en-US" dirty="0" smtClean="0">
                <a:solidFill>
                  <a:srgbClr val="FF0000"/>
                </a:solidFill>
              </a:rPr>
              <a:t>等等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292080" y="3429000"/>
            <a:ext cx="137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編譯</a:t>
            </a:r>
            <a:r>
              <a:rPr lang="en-US" altLang="zh-TW" dirty="0" err="1">
                <a:solidFill>
                  <a:srgbClr val="FF0000"/>
                </a:solidFill>
              </a:rPr>
              <a:t>darknet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508104" y="530120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輔助工具的</a:t>
            </a:r>
            <a:r>
              <a:rPr lang="en-US" altLang="zh-TW" dirty="0" smtClean="0">
                <a:solidFill>
                  <a:srgbClr val="FF0000"/>
                </a:solidFill>
              </a:rPr>
              <a:t>function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9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55" y="1452424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668038" y="2812286"/>
            <a:ext cx="229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Darknet</a:t>
            </a:r>
            <a:r>
              <a:rPr lang="zh-TW" altLang="en-US" dirty="0" smtClean="0">
                <a:solidFill>
                  <a:srgbClr val="FF0000"/>
                </a:solidFill>
              </a:rPr>
              <a:t>測試指令架構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169134" y="3967728"/>
            <a:ext cx="490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Darknet</a:t>
            </a:r>
            <a:r>
              <a:rPr lang="zh-TW" altLang="en-US" dirty="0" smtClean="0">
                <a:solidFill>
                  <a:srgbClr val="FF0000"/>
                </a:solidFill>
              </a:rPr>
              <a:t>測試指令</a:t>
            </a:r>
            <a:r>
              <a:rPr lang="en-US" altLang="zh-TW" dirty="0" smtClean="0">
                <a:solidFill>
                  <a:srgbClr val="FF0000"/>
                </a:solidFill>
              </a:rPr>
              <a:t>, </a:t>
            </a:r>
            <a:r>
              <a:rPr lang="zh-TW" altLang="en-US" dirty="0" smtClean="0">
                <a:solidFill>
                  <a:srgbClr val="FF0000"/>
                </a:solidFill>
              </a:rPr>
              <a:t>測試</a:t>
            </a:r>
            <a:r>
              <a:rPr lang="zh-TW" altLang="en-US" dirty="0">
                <a:solidFill>
                  <a:srgbClr val="FF0000"/>
                </a:solidFill>
              </a:rPr>
              <a:t>下載的</a:t>
            </a:r>
            <a:r>
              <a:rPr lang="en-US" altLang="zh-TW" dirty="0">
                <a:solidFill>
                  <a:srgbClr val="FF0000"/>
                </a:solidFill>
              </a:rPr>
              <a:t>yolov4_tiny</a:t>
            </a:r>
            <a:r>
              <a:rPr lang="zh-TW" altLang="en-US" dirty="0">
                <a:solidFill>
                  <a:srgbClr val="FF0000"/>
                </a:solidFill>
              </a:rPr>
              <a:t>權重檔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830828" y="501317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強制中斷執行階段全部執行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58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60" y="921841"/>
            <a:ext cx="7950324" cy="527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076056" y="2132856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預設</a:t>
            </a:r>
            <a:r>
              <a:rPr lang="en-US" altLang="zh-TW" dirty="0" smtClean="0">
                <a:solidFill>
                  <a:srgbClr val="FF0000"/>
                </a:solidFill>
              </a:rPr>
              <a:t>yolov4_tiny</a:t>
            </a:r>
            <a:r>
              <a:rPr lang="zh-TW" altLang="en-US" dirty="0" smtClean="0">
                <a:solidFill>
                  <a:srgbClr val="FF0000"/>
                </a:solidFill>
              </a:rPr>
              <a:t>的辨識結果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3238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1" y="1421160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24115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連接雲端硬碟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427984" y="2678946"/>
            <a:ext cx="456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將雲端硬碟的</a:t>
            </a:r>
            <a:r>
              <a:rPr lang="en-US" altLang="zh-TW" dirty="0">
                <a:solidFill>
                  <a:srgbClr val="FF0000"/>
                </a:solidFill>
              </a:rPr>
              <a:t>data</a:t>
            </a:r>
            <a:r>
              <a:rPr lang="zh-TW" altLang="en-US" dirty="0">
                <a:solidFill>
                  <a:srgbClr val="FF0000"/>
                </a:solidFill>
              </a:rPr>
              <a:t>資料夾複製到</a:t>
            </a:r>
            <a:r>
              <a:rPr lang="en-US" altLang="zh-TW" dirty="0" err="1">
                <a:solidFill>
                  <a:srgbClr val="FF0000"/>
                </a:solidFill>
              </a:rPr>
              <a:t>darknet</a:t>
            </a:r>
            <a:r>
              <a:rPr lang="zh-TW" altLang="en-US" dirty="0">
                <a:solidFill>
                  <a:srgbClr val="FF0000"/>
                </a:solidFill>
              </a:rPr>
              <a:t>底下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427984" y="3356992"/>
            <a:ext cx="357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在雲端硬碟建立一個</a:t>
            </a:r>
            <a:r>
              <a:rPr lang="en-US" altLang="zh-TW" dirty="0" smtClean="0">
                <a:solidFill>
                  <a:srgbClr val="FF0000"/>
                </a:solidFill>
              </a:rPr>
              <a:t>results</a:t>
            </a:r>
            <a:r>
              <a:rPr lang="zh-TW" altLang="en-US" dirty="0" smtClean="0">
                <a:solidFill>
                  <a:srgbClr val="FF0000"/>
                </a:solidFill>
              </a:rPr>
              <a:t>資料夾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427984" y="4283804"/>
            <a:ext cx="406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複製</a:t>
            </a:r>
            <a:r>
              <a:rPr lang="en-US" altLang="zh-TW" dirty="0" err="1">
                <a:solidFill>
                  <a:srgbClr val="FF0000"/>
                </a:solidFill>
              </a:rPr>
              <a:t>cfg</a:t>
            </a:r>
            <a:r>
              <a:rPr lang="en-US" altLang="zh-TW" dirty="0">
                <a:solidFill>
                  <a:srgbClr val="FF0000"/>
                </a:solidFill>
              </a:rPr>
              <a:t>, data, </a:t>
            </a:r>
            <a:r>
              <a:rPr lang="en-US" altLang="zh-TW" dirty="0" smtClean="0">
                <a:solidFill>
                  <a:srgbClr val="FF0000"/>
                </a:solidFill>
              </a:rPr>
              <a:t>names</a:t>
            </a:r>
            <a:r>
              <a:rPr lang="zh-TW" altLang="en-US" dirty="0" smtClean="0">
                <a:solidFill>
                  <a:srgbClr val="FF0000"/>
                </a:solidFill>
              </a:rPr>
              <a:t>檔案到</a:t>
            </a:r>
            <a:r>
              <a:rPr lang="en-US" altLang="zh-TW" dirty="0" err="1" smtClean="0">
                <a:solidFill>
                  <a:srgbClr val="FF0000"/>
                </a:solidFill>
              </a:rPr>
              <a:t>darknet</a:t>
            </a:r>
            <a:r>
              <a:rPr lang="zh-TW" altLang="en-US" dirty="0" smtClean="0">
                <a:solidFill>
                  <a:srgbClr val="FF0000"/>
                </a:solidFill>
              </a:rPr>
              <a:t>底下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7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3238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5" y="1340768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4211960" y="24928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修改的說明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336152" y="522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確認檔案是否存在</a:t>
            </a:r>
          </a:p>
        </p:txBody>
      </p:sp>
    </p:spTree>
    <p:extLst>
      <p:ext uri="{BB962C8B-B14F-4D97-AF65-F5344CB8AC3E}">
        <p14:creationId xmlns:p14="http://schemas.microsoft.com/office/powerpoint/2010/main" val="9595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zh-TW" sz="2000" dirty="0"/>
              <a:t>One-stage </a:t>
            </a:r>
            <a:r>
              <a:rPr lang="zh-TW" altLang="en-US" sz="2000" dirty="0" smtClean="0"/>
              <a:t>物件</a:t>
            </a:r>
            <a:r>
              <a:rPr lang="zh-TW" altLang="en-US" sz="2000" dirty="0"/>
              <a:t>位置偵測和物件辨識一步到位，也就是一個神經網路能同時偵測物件位置也可以辨識</a:t>
            </a:r>
            <a:r>
              <a:rPr lang="zh-TW" altLang="en-US" sz="2000" dirty="0" smtClean="0"/>
              <a:t>物件。這</a:t>
            </a:r>
            <a:r>
              <a:rPr lang="zh-TW" altLang="en-US" sz="2000" dirty="0"/>
              <a:t>種方式通常速度很快，但整體辨識精度可能沒有</a:t>
            </a:r>
            <a:r>
              <a:rPr lang="en-US" altLang="zh-TW" sz="2000" dirty="0"/>
              <a:t>two stage</a:t>
            </a:r>
            <a:r>
              <a:rPr lang="zh-TW" altLang="en-US" sz="2000" dirty="0"/>
              <a:t>的方法來的好，但整體辨識率仍在可接受範圍內，因此</a:t>
            </a:r>
            <a:r>
              <a:rPr lang="en-US" altLang="zh-TW" sz="2000" dirty="0"/>
              <a:t>One stage</a:t>
            </a:r>
            <a:r>
              <a:rPr lang="zh-TW" altLang="en-US" sz="2000" dirty="0"/>
              <a:t>的方法是目前比較多人研發用在行動裝置上的方法。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15883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3238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2" y="1637424"/>
            <a:ext cx="797538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4760404" y="24208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開始訓練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60404" y="328498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複製權重檔</a:t>
            </a:r>
            <a:r>
              <a:rPr lang="zh-TW" altLang="en-US" dirty="0" smtClean="0">
                <a:solidFill>
                  <a:srgbClr val="FF0000"/>
                </a:solidFill>
              </a:rPr>
              <a:t>到雲端硬碟內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921932" y="465313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從上次訓練結果</a:t>
            </a:r>
            <a:r>
              <a:rPr lang="zh-TW" altLang="en-US" dirty="0" smtClean="0">
                <a:solidFill>
                  <a:srgbClr val="FF0000"/>
                </a:solidFill>
              </a:rPr>
              <a:t>重新訓練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Train_YOLO_Detection_With_Colab</a:t>
            </a:r>
            <a:endParaRPr lang="en-US" altLang="zh-TW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8828" y="1390680"/>
            <a:ext cx="774562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\yolov4-tiny-test.cfg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[yolo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classes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為剛剛標註的總數量。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將所有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段落的上面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[convolutional]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filters=255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分別更改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為改為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類別個數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+5)x3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filters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值須視類別個數調整，公式為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類別個數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+5) x 3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2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 AI file to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ideasHatch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binary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68" y="1268760"/>
            <a:ext cx="753168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38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 AI file to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ideasHatch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binary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1" y="1340768"/>
            <a:ext cx="8456949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7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 AI file to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ideasHatch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binary</a:t>
            </a:r>
            <a:endParaRPr lang="en-US" altLang="zh-TW" sz="2800" b="1" u="sng" dirty="0" smtClean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988368" y="15735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6" y="1522904"/>
            <a:ext cx="8287568" cy="406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7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參考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資料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&amp; 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其他應用</a:t>
            </a:r>
            <a:endParaRPr lang="zh-TW" altLang="en-US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HUB8735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國產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IC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應用實作案例</a:t>
            </a: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936" y="1988840"/>
            <a:ext cx="5631371" cy="412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5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u="sng" dirty="0">
                <a:latin typeface="微軟正黑體" pitchFamily="34" charset="-120"/>
                <a:ea typeface="微軟正黑體" pitchFamily="34" charset="-120"/>
              </a:rPr>
              <a:t>參考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資料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&amp; 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其他應用</a:t>
            </a:r>
            <a:endParaRPr lang="zh-TW" altLang="en-US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>
          <a:xfrm>
            <a:off x="835968" y="14211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Ameba IOT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Hack MD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手勢辨識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Realtek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 Amebapro2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YOLO v4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建置 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YOLO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V4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 模型訓練實作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  <a:hlinkClick r:id="rId7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YOLO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V4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cfg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檔案說明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 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Labeling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影像標註工具教學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042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>
                <a:latin typeface="微軟正黑體" pitchFamily="34" charset="-120"/>
                <a:ea typeface="微軟正黑體" pitchFamily="34" charset="-120"/>
              </a:rPr>
              <a:t>HUB 8735 SMART AI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CAM</a:t>
            </a:r>
            <a:endParaRPr lang="zh-TW" altLang="en-US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80178" y="2924944"/>
            <a:ext cx="7992888" cy="835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800" dirty="0" smtClean="0">
                <a:solidFill>
                  <a:srgbClr val="C00000"/>
                </a:solidFill>
              </a:rPr>
              <a:t>Questions &amp; Answers</a:t>
            </a:r>
          </a:p>
          <a:p>
            <a:pPr marL="0" indent="0" algn="ctr">
              <a:buNone/>
            </a:pPr>
            <a:endParaRPr lang="en-US" altLang="zh-TW" sz="4800" dirty="0" smtClean="0">
              <a:solidFill>
                <a:srgbClr val="C0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0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>
                <a:latin typeface="微軟正黑體" pitchFamily="34" charset="-120"/>
                <a:ea typeface="微軟正黑體" pitchFamily="34" charset="-120"/>
              </a:rPr>
              <a:t>HUB 8735 SMART AI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CAM</a:t>
            </a:r>
            <a:endParaRPr lang="zh-TW" altLang="en-US" sz="2800" b="1" u="sng" dirty="0"/>
          </a:p>
        </p:txBody>
      </p:sp>
      <p:sp>
        <p:nvSpPr>
          <p:cNvPr id="7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80178" y="3429000"/>
            <a:ext cx="7992888" cy="835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800" dirty="0" smtClean="0">
                <a:solidFill>
                  <a:srgbClr val="C00000"/>
                </a:solidFill>
              </a:rPr>
              <a:t>Thank You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5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zh-TW" sz="2000" dirty="0" smtClean="0"/>
              <a:t>One stage </a:t>
            </a:r>
          </a:p>
        </p:txBody>
      </p:sp>
      <p:pic>
        <p:nvPicPr>
          <p:cNvPr id="2050" name="Picture 2" descr="https://miro.medium.com/v2/resize:fit:700/1*-9X-Fw6IHTAkCcGCwS5tg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22" y="2708920"/>
            <a:ext cx="66675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2000" dirty="0" smtClean="0"/>
              <a:t>在</a:t>
            </a:r>
            <a:r>
              <a:rPr lang="en-US" altLang="zh-TW" sz="2000" dirty="0" smtClean="0"/>
              <a:t>HUB 8735 ultra</a:t>
            </a:r>
            <a:r>
              <a:rPr lang="zh-TW" altLang="en-US" sz="2000" dirty="0" smtClean="0"/>
              <a:t>內建</a:t>
            </a:r>
            <a:r>
              <a:rPr lang="en-US" altLang="zh-TW" sz="2000" dirty="0" err="1" smtClean="0"/>
              <a:t>AmebaNN</a:t>
            </a:r>
            <a:r>
              <a:rPr lang="en-US" altLang="zh-TW" sz="2000" dirty="0" smtClean="0"/>
              <a:t>-&gt;</a:t>
            </a:r>
            <a:r>
              <a:rPr lang="en-US" altLang="zh-TW" sz="2000" dirty="0" err="1" smtClean="0"/>
              <a:t>ObjectDetect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就是以</a:t>
            </a:r>
            <a:r>
              <a:rPr lang="en-US" altLang="zh-TW" sz="2000" dirty="0" smtClean="0"/>
              <a:t>yolov4-tiny</a:t>
            </a:r>
            <a:r>
              <a:rPr lang="zh-TW" altLang="en-US" sz="2000" dirty="0" smtClean="0"/>
              <a:t>為基礎的</a:t>
            </a:r>
            <a:r>
              <a:rPr lang="zh-TW" altLang="en-US" sz="2000" dirty="0"/>
              <a:t>物件偵測</a:t>
            </a:r>
            <a:r>
              <a:rPr lang="zh-TW" altLang="en-US" sz="2000" dirty="0" smtClean="0"/>
              <a:t>範例。</a:t>
            </a:r>
            <a:endParaRPr lang="en-US" altLang="zh-TW" sz="20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zh-TW" altLang="en-US" sz="2000" dirty="0" smtClean="0"/>
              <a:t>已經預訓練好了</a:t>
            </a:r>
            <a:r>
              <a:rPr lang="en-US" altLang="zh-TW" sz="2000" dirty="0" smtClean="0"/>
              <a:t>80</a:t>
            </a:r>
            <a:r>
              <a:rPr lang="zh-TW" altLang="en-US" sz="2000" dirty="0" smtClean="0"/>
              <a:t>種物件在範例中。可以從範例分頁</a:t>
            </a:r>
            <a:r>
              <a:rPr lang="en-US" altLang="zh-TW" sz="2000" dirty="0" err="1" smtClean="0"/>
              <a:t>ObjectClasList.h</a:t>
            </a:r>
            <a:r>
              <a:rPr lang="zh-TW" altLang="en-US" sz="2000" dirty="0" smtClean="0"/>
              <a:t>中看到有哪些種類。每個種類的編號已經固定好，請勿更改，若要停用某些種類的檢測，可以將</a:t>
            </a:r>
            <a:r>
              <a:rPr lang="en-US" altLang="zh-TW" sz="2000" dirty="0" smtClean="0"/>
              <a:t>filter</a:t>
            </a:r>
            <a:r>
              <a:rPr lang="zh-TW" altLang="en-US" sz="2000" dirty="0" smtClean="0"/>
              <a:t>的直設為</a:t>
            </a:r>
            <a:r>
              <a:rPr lang="en-US" altLang="zh-TW" sz="2000" dirty="0" smtClean="0"/>
              <a:t>0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 smtClean="0"/>
          </a:p>
          <a:p>
            <a:pPr>
              <a:lnSpc>
                <a:spcPct val="150000"/>
              </a:lnSpc>
              <a:buFontTx/>
              <a:buChar char="-"/>
            </a:pPr>
            <a:endParaRPr lang="en-US" altLang="zh-TW" sz="2000" dirty="0"/>
          </a:p>
          <a:p>
            <a:pPr>
              <a:lnSpc>
                <a:spcPct val="150000"/>
              </a:lnSpc>
              <a:buFontTx/>
              <a:buChar char="-"/>
            </a:pPr>
            <a:endParaRPr lang="en-US" altLang="zh-TW" sz="20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73" y="4005064"/>
            <a:ext cx="3162663" cy="233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03380"/>
            <a:ext cx="3288529" cy="233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4297934" y="5193756"/>
            <a:ext cx="288032" cy="351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67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7"/>
          <p:cNvSpPr txBox="1">
            <a:spLocks noChangeArrowheads="1"/>
          </p:cNvSpPr>
          <p:nvPr/>
        </p:nvSpPr>
        <p:spPr bwMode="auto">
          <a:xfrm>
            <a:off x="7467600" y="9525"/>
            <a:ext cx="16938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 eaLnBrk="1" hangingPunct="1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8221" y="0"/>
            <a:ext cx="9169686" cy="76470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HUB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u="sng" dirty="0" smtClean="0">
                <a:latin typeface="微軟正黑體" pitchFamily="34" charset="-120"/>
                <a:ea typeface="微軟正黑體" pitchFamily="34" charset="-120"/>
              </a:rPr>
              <a:t>8735</a:t>
            </a:r>
            <a:r>
              <a:rPr lang="zh-TW" altLang="en-US" sz="2800" b="1" u="sng" dirty="0" smtClean="0">
                <a:latin typeface="微軟正黑體" pitchFamily="34" charset="-120"/>
                <a:ea typeface="微軟正黑體" pitchFamily="34" charset="-120"/>
              </a:rPr>
              <a:t> 實做案例</a:t>
            </a:r>
            <a:endParaRPr lang="zh-TW" altLang="en-US" sz="2800" b="1" u="sng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1" y="6401507"/>
            <a:ext cx="1475656" cy="4000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defTabSz="457200"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457200"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45720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45720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4572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r"/>
            <a:r>
              <a:rPr kumimoji="0" lang="en-US" altLang="zh-TW" sz="2000" dirty="0">
                <a:solidFill>
                  <a:srgbClr val="FF99FF"/>
                </a:solidFill>
                <a:latin typeface="Calibri" pitchFamily="34" charset="0"/>
                <a:ea typeface="微軟正黑體" pitchFamily="34" charset="-120"/>
              </a:rPr>
              <a:t>Confidential</a:t>
            </a:r>
            <a:endParaRPr kumimoji="0" lang="en-US" altLang="zh-TW" sz="4000" dirty="0">
              <a:solidFill>
                <a:srgbClr val="FF99FF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66" y="6401507"/>
            <a:ext cx="2195553" cy="37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683568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</a:pPr>
            <a:endParaRPr lang="zh-TW" altLang="zh-TW" sz="2800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32887" y="1268760"/>
            <a:ext cx="784887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TW" sz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39" y="1484784"/>
            <a:ext cx="6049363" cy="3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內容版面配置區 1"/>
          <p:cNvSpPr txBox="1">
            <a:spLocks/>
          </p:cNvSpPr>
          <p:nvPr/>
        </p:nvSpPr>
        <p:spPr>
          <a:xfrm>
            <a:off x="693575" y="4365104"/>
            <a:ext cx="7848872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 algn="ctr">
              <a:lnSpc>
                <a:spcPct val="150000"/>
              </a:lnSpc>
              <a:buNone/>
            </a:pP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HUB 8735 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實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作案例</a:t>
            </a:r>
            <a:endParaRPr lang="en-US" altLang="zh-TW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marL="400050" lvl="1" indent="0" algn="ctr">
              <a:lnSpc>
                <a:spcPct val="150000"/>
              </a:lnSpc>
              <a:buNone/>
            </a:pP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車牌偵測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撲克牌識別</a:t>
            </a:r>
            <a:endParaRPr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04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12393</TotalTime>
  <Words>2305</Words>
  <Application>Microsoft Office PowerPoint</Application>
  <PresentationFormat>如螢幕大小 (4:3)</PresentationFormat>
  <Paragraphs>471</Paragraphs>
  <Slides>68</Slides>
  <Notes>45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69" baseType="lpstr">
      <vt:lpstr>Office 佈景主題</vt:lpstr>
      <vt:lpstr>方案廠商：振邦科技股份有限公司 策略夥伴：財團法人資訊工業策進會/物聯網智造基地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SHUMMI   Smart Toothbrush Development Proposal  智慧雲端藍芽電動牙刷</dc:title>
  <dc:creator>Howard_Tien</dc:creator>
  <cp:lastModifiedBy>Charles_Lin</cp:lastModifiedBy>
  <cp:revision>328</cp:revision>
  <dcterms:modified xsi:type="dcterms:W3CDTF">2024-02-02T02:17:54Z</dcterms:modified>
</cp:coreProperties>
</file>